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8" r:id="rId2"/>
    <p:sldId id="285" r:id="rId3"/>
    <p:sldId id="296" r:id="rId4"/>
    <p:sldId id="286" r:id="rId5"/>
    <p:sldId id="302" r:id="rId6"/>
    <p:sldId id="287" r:id="rId7"/>
    <p:sldId id="303" r:id="rId8"/>
    <p:sldId id="288" r:id="rId9"/>
    <p:sldId id="304" r:id="rId10"/>
    <p:sldId id="289" r:id="rId11"/>
    <p:sldId id="305" r:id="rId12"/>
    <p:sldId id="290" r:id="rId13"/>
    <p:sldId id="306" r:id="rId14"/>
    <p:sldId id="291" r:id="rId15"/>
    <p:sldId id="307" r:id="rId16"/>
    <p:sldId id="300" r:id="rId17"/>
    <p:sldId id="309" r:id="rId18"/>
    <p:sldId id="293" r:id="rId19"/>
    <p:sldId id="310" r:id="rId20"/>
    <p:sldId id="299" r:id="rId21"/>
    <p:sldId id="295" r:id="rId22"/>
    <p:sldId id="297" r:id="rId23"/>
    <p:sldId id="30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abli David" initials="MD" lastIdx="1" clrIdx="0">
    <p:extLst>
      <p:ext uri="{19B8F6BF-5375-455C-9EA6-DF929625EA0E}">
        <p15:presenceInfo xmlns:p15="http://schemas.microsoft.com/office/powerpoint/2012/main" userId="Merabli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30F69-E83F-447B-B991-76CDB2CB3168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78AE7-D0C3-41FB-BB6E-01A1048626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85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7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31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16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84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82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1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05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7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43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45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6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05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49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1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2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14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0F80-18A2-4125-86DC-D8C1748B2469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4A2270-E110-4EF6-985D-186D957ED5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87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erm.fr/thematiques/sant&#233;-publique/expertises-collectives" TargetMode="External"/><Relationship Id="rId2" Type="http://schemas.openxmlformats.org/officeDocument/2006/relationships/hyperlink" Target="http://www.has-sante.fr/portail/jcms/c_272478/prise-en-charge-de-la-psychopath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9" y="1238597"/>
            <a:ext cx="7456516" cy="4673254"/>
          </a:xfrm>
        </p:spPr>
      </p:pic>
    </p:spTree>
    <p:extLst>
      <p:ext uri="{BB962C8B-B14F-4D97-AF65-F5344CB8AC3E}">
        <p14:creationId xmlns:p14="http://schemas.microsoft.com/office/powerpoint/2010/main" val="293576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6176" y="39966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Persisting “deficiency”/“degeneracy” logic despite institutional and political changes:  </a:t>
            </a:r>
            <a:br>
              <a:rPr lang="fr-FR" sz="2400" dirty="0"/>
            </a:br>
            <a:r>
              <a:rPr lang="en-US" sz="2400" b="1" dirty="0"/>
              <a:t>Mentally Retarded -&gt; </a:t>
            </a:r>
            <a:r>
              <a:rPr lang="en-US" sz="2400" b="1" dirty="0" err="1"/>
              <a:t>Unadapted</a:t>
            </a:r>
            <a:endParaRPr lang="fr-FR" sz="2400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72" y="2133599"/>
            <a:ext cx="6916188" cy="3918065"/>
          </a:xfrm>
        </p:spPr>
      </p:pic>
    </p:spTree>
    <p:extLst>
      <p:ext uri="{BB962C8B-B14F-4D97-AF65-F5344CB8AC3E}">
        <p14:creationId xmlns:p14="http://schemas.microsoft.com/office/powerpoint/2010/main" val="317665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2051" y="407323"/>
            <a:ext cx="9642561" cy="614310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Heuyer, G. et </a:t>
            </a:r>
            <a:r>
              <a:rPr lang="fr-FR" dirty="0" err="1"/>
              <a:t>Lautmann</a:t>
            </a:r>
            <a:r>
              <a:rPr lang="fr-FR" dirty="0"/>
              <a:t> (1937), “Troubles du caractère et inadaptation sociale chez les enfants métis “, </a:t>
            </a:r>
            <a:r>
              <a:rPr lang="fr-FR" i="1" dirty="0"/>
              <a:t>Archives de médecine des enfants</a:t>
            </a:r>
            <a:r>
              <a:rPr lang="fr-FR" dirty="0"/>
              <a:t>, tome 40, n° 9, p. 553-564.</a:t>
            </a:r>
          </a:p>
          <a:p>
            <a:pPr marL="0" indent="0" algn="just">
              <a:buNone/>
            </a:pPr>
            <a:r>
              <a:rPr lang="fr-FR" dirty="0"/>
              <a:t> </a:t>
            </a:r>
          </a:p>
          <a:p>
            <a:pPr algn="just"/>
            <a:r>
              <a:rPr lang="en-US" dirty="0"/>
              <a:t>&gt;The category of the “</a:t>
            </a:r>
            <a:r>
              <a:rPr lang="en-US" dirty="0" err="1"/>
              <a:t>irrecuperables</a:t>
            </a:r>
            <a:r>
              <a:rPr lang="en-US" dirty="0"/>
              <a:t>” emerges with this new social Darwinist category.</a:t>
            </a:r>
            <a:r>
              <a:rPr lang="fr-FR" dirty="0"/>
              <a:t> (</a:t>
            </a:r>
            <a:r>
              <a:rPr lang="fr-FR" dirty="0" err="1"/>
              <a:t>Mazereau</a:t>
            </a:r>
            <a:r>
              <a:rPr lang="fr-FR" dirty="0"/>
              <a:t>, P. (2002), </a:t>
            </a:r>
            <a:r>
              <a:rPr lang="fr-FR" i="1" dirty="0"/>
              <a:t>La déficience mentale chez l'enfant entre école et psychiatrie</a:t>
            </a:r>
            <a:r>
              <a:rPr lang="fr-FR" dirty="0"/>
              <a:t>,</a:t>
            </a:r>
            <a:r>
              <a:rPr lang="en-US" dirty="0"/>
              <a:t> p. 108)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en-AU" dirty="0"/>
              <a:t>&gt; Liberation and the “1945 </a:t>
            </a:r>
            <a:r>
              <a:rPr lang="en-US" dirty="0"/>
              <a:t>Ruling on the “Delinquent Child”</a:t>
            </a:r>
            <a:r>
              <a:rPr lang="en-AU" dirty="0"/>
              <a:t>- continues “abnormal” delinquent logic!</a:t>
            </a:r>
            <a:r>
              <a:rPr lang="fr-FR" dirty="0"/>
              <a:t> </a:t>
            </a:r>
          </a:p>
          <a:p>
            <a:pPr marL="457200" lvl="1" indent="0" algn="just">
              <a:buNone/>
            </a:pPr>
            <a:r>
              <a:rPr lang="en-US" sz="1800" dirty="0"/>
              <a:t>Doron. C. O. (2011), </a:t>
            </a:r>
            <a:r>
              <a:rPr lang="en-US" sz="1800" i="1" dirty="0"/>
              <a:t>Race et </a:t>
            </a:r>
            <a:r>
              <a:rPr lang="fr-FR" sz="1800" i="1" dirty="0"/>
              <a:t>Dégénérescence</a:t>
            </a:r>
            <a:r>
              <a:rPr lang="fr-FR" sz="1800" dirty="0"/>
              <a:t>, p.</a:t>
            </a:r>
            <a:r>
              <a:rPr lang="en-US" sz="1800" dirty="0"/>
              <a:t> 78-79</a:t>
            </a:r>
            <a:endParaRPr lang="fr-FR" sz="1800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en-US" dirty="0"/>
              <a:t>An approach that proposes a “semi-therapeutic and a semi-repressive regime”, a “placement of the abnormal in an social defense institution where he is subject to a medico-repressive treatment in order to better his mental state, moral rehabilitation, and his social </a:t>
            </a:r>
            <a:r>
              <a:rPr lang="en-US" dirty="0" err="1"/>
              <a:t>readaptation</a:t>
            </a:r>
            <a:r>
              <a:rPr lang="en-US" dirty="0"/>
              <a:t>” </a:t>
            </a:r>
            <a:r>
              <a:rPr lang="fr-FR" dirty="0"/>
              <a:t> Levasseur, G. (1959), </a:t>
            </a:r>
            <a:r>
              <a:rPr lang="fr-FR" i="1" dirty="0"/>
              <a:t>Les délinquants anormaux mentaux</a:t>
            </a:r>
            <a:r>
              <a:rPr lang="fr-FR" dirty="0"/>
              <a:t>.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13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4612" y="38304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/>
              <a:t>Persisting “deficiency”/“degeneracy” logic despite institutional and political changes: </a:t>
            </a:r>
            <a:br>
              <a:rPr lang="fr-FR" sz="2700" dirty="0"/>
            </a:br>
            <a:r>
              <a:rPr lang="en-US" sz="2700" b="1" dirty="0" err="1"/>
              <a:t>Unadapted</a:t>
            </a:r>
            <a:r>
              <a:rPr lang="en-US" sz="2700" b="1" dirty="0"/>
              <a:t> -&gt; Handicapped to </a:t>
            </a:r>
            <a:r>
              <a:rPr lang="en-US" sz="2700" b="1"/>
              <a:t>“integrate” (1975 law)</a:t>
            </a:r>
            <a:br>
              <a:rPr lang="fr-FR" dirty="0"/>
            </a:br>
            <a:endParaRPr lang="fr-FR" dirty="0"/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2133600"/>
            <a:ext cx="5978053" cy="3778250"/>
          </a:xfrm>
        </p:spPr>
      </p:pic>
    </p:spTree>
    <p:extLst>
      <p:ext uri="{BB962C8B-B14F-4D97-AF65-F5344CB8AC3E}">
        <p14:creationId xmlns:p14="http://schemas.microsoft.com/office/powerpoint/2010/main" val="195993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590204"/>
            <a:ext cx="10291156" cy="6068291"/>
          </a:xfrm>
        </p:spPr>
        <p:txBody>
          <a:bodyPr/>
          <a:lstStyle/>
          <a:p>
            <a:pPr algn="just"/>
            <a:r>
              <a:rPr lang="en-US" dirty="0"/>
              <a:t>The category of the “excluded” emerges in French sociology, a category of “socially </a:t>
            </a:r>
            <a:r>
              <a:rPr lang="en-US" dirty="0" err="1"/>
              <a:t>unadapted</a:t>
            </a:r>
            <a:r>
              <a:rPr lang="en-US" dirty="0"/>
              <a:t>”. A new class of </a:t>
            </a:r>
            <a:r>
              <a:rPr lang="en-US" dirty="0" err="1"/>
              <a:t>abnormals</a:t>
            </a:r>
            <a:r>
              <a:rPr lang="en-US" dirty="0"/>
              <a:t> created by lack of employment/productivity and increasingly insalubrious urban conditions</a:t>
            </a:r>
            <a:r>
              <a:rPr lang="fr-FR" dirty="0"/>
              <a:t> </a:t>
            </a:r>
            <a:r>
              <a:rPr lang="en-US" dirty="0"/>
              <a:t>Lenoir, René (1974), “Les</a:t>
            </a:r>
            <a:r>
              <a:rPr lang="fr-FR" dirty="0"/>
              <a:t> exclus. </a:t>
            </a:r>
            <a:r>
              <a:rPr lang="en-US" dirty="0"/>
              <a:t>Un </a:t>
            </a:r>
            <a:r>
              <a:rPr lang="fr-FR" dirty="0"/>
              <a:t>Français </a:t>
            </a:r>
            <a:r>
              <a:rPr lang="en-US" dirty="0"/>
              <a:t>sur dix” 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en-US" dirty="0"/>
              <a:t>&gt;The same period that schools begin to create classes of “integration" and individualized projects to decrease segregation of the “handicapped“, whole zones (Zones </a:t>
            </a:r>
            <a:r>
              <a:rPr lang="en-US" dirty="0" err="1"/>
              <a:t>d’Éducation</a:t>
            </a:r>
            <a:r>
              <a:rPr lang="en-US" dirty="0"/>
              <a:t> </a:t>
            </a:r>
            <a:r>
              <a:rPr lang="en-US" dirty="0" err="1"/>
              <a:t>Prioritaire</a:t>
            </a:r>
            <a:r>
              <a:rPr lang="en-US" dirty="0"/>
              <a:t>) become defined and stigmatized by their very definition in terms of an accumulation of handicaps: </a:t>
            </a:r>
            <a:r>
              <a:rPr lang="fr-FR" dirty="0"/>
              <a:t>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	</a:t>
            </a:r>
            <a:r>
              <a:rPr lang="en-US" dirty="0"/>
              <a:t>“It’s in advance that the school redefines its objectives in relation to the management 	of socially differentiated groups, defined by negative statistical parameters: 	unemployment, immigration, single-parent families, elementary-school evaluations (…). 	These school risk indicators are equivalent to the pathogenic criteria diagnosed by the 	doctor”. </a:t>
            </a:r>
            <a:r>
              <a:rPr lang="fr-FR" dirty="0" err="1"/>
              <a:t>Mazereau</a:t>
            </a:r>
            <a:r>
              <a:rPr lang="fr-FR" dirty="0"/>
              <a:t>, P. (2002), </a:t>
            </a:r>
            <a:r>
              <a:rPr lang="fr-FR" i="1" dirty="0"/>
              <a:t>La déficience mentale chez l'enfant entre école et 	psychiatrie</a:t>
            </a:r>
            <a:r>
              <a:rPr lang="fr-FR" dirty="0"/>
              <a:t>,</a:t>
            </a:r>
            <a:r>
              <a:rPr lang="en-US" dirty="0"/>
              <a:t> p. 422-3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83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5302" y="158598"/>
            <a:ext cx="9850581" cy="176164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Persisting “deficiency”/“degeneracy” logic despite institutional and political changes: Handicapped to “integrate” (1975 law) -&gt; Handicapped to “include” (2005 law)</a:t>
            </a:r>
            <a:br>
              <a:rPr lang="fr-FR" sz="2400" b="1" dirty="0"/>
            </a:br>
            <a:endParaRPr lang="fr-FR" sz="2400" b="1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56" y="2133599"/>
            <a:ext cx="7572895" cy="4117571"/>
          </a:xfrm>
        </p:spPr>
      </p:pic>
    </p:spTree>
    <p:extLst>
      <p:ext uri="{BB962C8B-B14F-4D97-AF65-F5344CB8AC3E}">
        <p14:creationId xmlns:p14="http://schemas.microsoft.com/office/powerpoint/2010/main" val="245327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4365" y="6715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 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2669" y="1064029"/>
            <a:ext cx="10241280" cy="57939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AU" dirty="0"/>
              <a:t>Art.L.114 : </a:t>
            </a:r>
            <a:r>
              <a:rPr lang="fr-FR" dirty="0"/>
              <a:t> </a:t>
            </a:r>
            <a:r>
              <a:rPr lang="en-AU" dirty="0"/>
              <a:t>“For the present law, a handicap is defined as any limitation (…) due to a </a:t>
            </a:r>
            <a:r>
              <a:rPr lang="en-AU" b="1" dirty="0"/>
              <a:t>substantial,</a:t>
            </a:r>
            <a:r>
              <a:rPr lang="en-AU" dirty="0"/>
              <a:t> </a:t>
            </a:r>
            <a:r>
              <a:rPr lang="en-AU" b="1" dirty="0"/>
              <a:t>durable, or definitive</a:t>
            </a:r>
            <a:r>
              <a:rPr lang="en-AU" dirty="0"/>
              <a:t> alteration to one or several physical, sensorial, mental functions.</a:t>
            </a:r>
            <a:r>
              <a:rPr lang="fr-FR" dirty="0"/>
              <a:t> </a:t>
            </a:r>
            <a:r>
              <a:rPr lang="en-AU" dirty="0"/>
              <a:t>(Law Handicap 2005)</a:t>
            </a:r>
            <a:endParaRPr lang="fr-FR" dirty="0"/>
          </a:p>
          <a:p>
            <a:pPr marL="0" indent="0" algn="just">
              <a:buNone/>
            </a:pPr>
            <a:r>
              <a:rPr lang="en-AU" dirty="0"/>
              <a:t> </a:t>
            </a:r>
            <a:endParaRPr lang="fr-FR" dirty="0"/>
          </a:p>
          <a:p>
            <a:pPr algn="just"/>
            <a:r>
              <a:rPr lang="en-AU" dirty="0"/>
              <a:t>A controversial report by </a:t>
            </a:r>
            <a:r>
              <a:rPr lang="en-AU" dirty="0" err="1"/>
              <a:t>Inserm</a:t>
            </a:r>
            <a:r>
              <a:rPr lang="en-AU" dirty="0"/>
              <a:t> argues that youth that repetitively transgress “social </a:t>
            </a:r>
            <a:r>
              <a:rPr lang="fr-FR" dirty="0"/>
              <a:t> </a:t>
            </a:r>
            <a:r>
              <a:rPr lang="en-AU" dirty="0"/>
              <a:t>rules” probably suffer from a “cognitive dysfunction” affecting their “language abilities”</a:t>
            </a:r>
            <a:r>
              <a:rPr lang="fr-FR" dirty="0"/>
              <a:t> </a:t>
            </a:r>
            <a:r>
              <a:rPr lang="en-AU" dirty="0"/>
              <a:t>and their ability to make “propositional and abstract representations” </a:t>
            </a:r>
            <a:r>
              <a:rPr lang="en-AU" dirty="0" err="1"/>
              <a:t>Inserm</a:t>
            </a:r>
            <a:r>
              <a:rPr lang="en-AU" dirty="0"/>
              <a:t> (2005), “Child and Adolescent Conduct Disorder”, p. 162</a:t>
            </a:r>
            <a:endParaRPr lang="fr-FR" dirty="0"/>
          </a:p>
          <a:p>
            <a:pPr marL="0" indent="0" algn="just">
              <a:buNone/>
            </a:pPr>
            <a:r>
              <a:rPr lang="en-AU" dirty="0"/>
              <a:t> </a:t>
            </a:r>
            <a:endParaRPr lang="fr-FR" dirty="0"/>
          </a:p>
          <a:p>
            <a:pPr algn="just"/>
            <a:r>
              <a:rPr lang="en-AU" dirty="0"/>
              <a:t>A similar rapport  by the Haute </a:t>
            </a:r>
            <a:r>
              <a:rPr lang="en-AU" dirty="0" err="1"/>
              <a:t>Autorité</a:t>
            </a:r>
            <a:r>
              <a:rPr lang="en-AU" dirty="0"/>
              <a:t> de Santé argues that “unstable” youth lack</a:t>
            </a:r>
            <a:r>
              <a:rPr lang="fr-FR" dirty="0"/>
              <a:t> </a:t>
            </a:r>
            <a:r>
              <a:rPr lang="en-AU" dirty="0"/>
              <a:t>“empathy” and risk developing “deficient scarring on the intellectual plane.” The same</a:t>
            </a:r>
            <a:r>
              <a:rPr lang="fr-FR" dirty="0"/>
              <a:t> </a:t>
            </a:r>
            <a:r>
              <a:rPr lang="en-AU" dirty="0"/>
              <a:t>report evokes the new stigmatizing category of the “</a:t>
            </a:r>
            <a:r>
              <a:rPr lang="en-AU" dirty="0" err="1"/>
              <a:t>incasables</a:t>
            </a:r>
            <a:r>
              <a:rPr lang="en-AU" dirty="0"/>
              <a:t>” [</a:t>
            </a:r>
            <a:r>
              <a:rPr lang="en-AU" dirty="0" err="1"/>
              <a:t>uncontainables</a:t>
            </a:r>
            <a:r>
              <a:rPr lang="en-AU" dirty="0"/>
              <a:t>] on several occasions.</a:t>
            </a:r>
            <a:r>
              <a:rPr lang="fr-FR" dirty="0"/>
              <a:t> </a:t>
            </a:r>
            <a:r>
              <a:rPr lang="en-AU" dirty="0"/>
              <a:t> HAS (2005), “Treating Psychopathy”, p. 59</a:t>
            </a:r>
          </a:p>
          <a:p>
            <a:pPr algn="just"/>
            <a:endParaRPr lang="fr-FR" dirty="0"/>
          </a:p>
          <a:p>
            <a:pPr algn="just"/>
            <a:r>
              <a:rPr lang="en-AU" dirty="0"/>
              <a:t>Hygienic image: “</a:t>
            </a:r>
            <a:r>
              <a:rPr lang="fr-FR" dirty="0" err="1"/>
              <a:t>We’re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clean the </a:t>
            </a:r>
            <a:r>
              <a:rPr lang="fr-FR" dirty="0" err="1"/>
              <a:t>hood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power </a:t>
            </a:r>
            <a:r>
              <a:rPr lang="fr-FR" dirty="0" err="1"/>
              <a:t>hose</a:t>
            </a:r>
            <a:r>
              <a:rPr lang="en-AU" dirty="0"/>
              <a:t>”</a:t>
            </a:r>
            <a:r>
              <a:rPr lang="fr-FR" dirty="0"/>
              <a:t> (</a:t>
            </a:r>
            <a:r>
              <a:rPr lang="en-AU" dirty="0"/>
              <a:t>Then Interior Minister Nicolas Sarkozy</a:t>
            </a:r>
            <a:r>
              <a:rPr lang="en-AU"/>
              <a:t>, June 20</a:t>
            </a:r>
            <a:r>
              <a:rPr lang="en-AU" baseline="30000"/>
              <a:t>th</a:t>
            </a:r>
            <a:r>
              <a:rPr lang="en-AU"/>
              <a:t>, 2005</a:t>
            </a:r>
            <a:r>
              <a:rPr lang="en-AU" dirty="0"/>
              <a:t>)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en-AU" dirty="0"/>
              <a:t>“The minors of 1945 have nothing in common with today’s black giants from the periphery </a:t>
            </a:r>
            <a:r>
              <a:rPr lang="fr-FR" dirty="0"/>
              <a:t> </a:t>
            </a:r>
            <a:r>
              <a:rPr lang="en-AU" dirty="0"/>
              <a:t>who are under eighteen and who frighten everyone.”</a:t>
            </a:r>
            <a:r>
              <a:rPr lang="fr-FR" dirty="0"/>
              <a:t> </a:t>
            </a:r>
            <a:r>
              <a:rPr lang="en-AU" dirty="0"/>
              <a:t>(Then Interior Minister Nicolas Sarkozy, 2006, on the 2005 riots defending delinquency</a:t>
            </a:r>
            <a:r>
              <a:rPr lang="fr-FR" dirty="0"/>
              <a:t> p</a:t>
            </a:r>
            <a:r>
              <a:rPr lang="en-AU" dirty="0" err="1"/>
              <a:t>revention</a:t>
            </a:r>
            <a:r>
              <a:rPr lang="en-AU" dirty="0"/>
              <a:t> through the sanitary means proposed by </a:t>
            </a:r>
            <a:r>
              <a:rPr lang="en-AU" dirty="0" err="1"/>
              <a:t>Inserm’s</a:t>
            </a:r>
            <a:r>
              <a:rPr lang="en-AU" dirty="0"/>
              <a:t> report)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75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8852" y="366415"/>
            <a:ext cx="8911687" cy="2144028"/>
          </a:xfrm>
        </p:spPr>
        <p:txBody>
          <a:bodyPr>
            <a:noAutofit/>
          </a:bodyPr>
          <a:lstStyle/>
          <a:p>
            <a:pPr algn="ctr"/>
            <a:r>
              <a:rPr lang="en-US" sz="2400" b="1" u="sng" dirty="0"/>
              <a:t>Implications for French “inclusion” politics today</a:t>
            </a:r>
            <a:r>
              <a:rPr lang="en-US" sz="2400" b="1" dirty="0"/>
              <a:t>:</a:t>
            </a:r>
            <a:br>
              <a:rPr lang="fr-FR" sz="2400" b="1" dirty="0"/>
            </a:br>
            <a:r>
              <a:rPr lang="en-AU" sz="2400" b="1" dirty="0"/>
              <a:t>French research generally overlooks theories of racial inferiority operational in the earliest so-called “humanist” tendencies in special education</a:t>
            </a:r>
            <a:br>
              <a:rPr lang="fr-FR" dirty="0"/>
            </a:br>
            <a:br>
              <a:rPr lang="fr-FR" sz="2400" b="1" dirty="0"/>
            </a:br>
            <a:r>
              <a:rPr lang="en-US" sz="2400" b="1" dirty="0"/>
              <a:t> 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6" y="2319252"/>
            <a:ext cx="5877098" cy="3557846"/>
          </a:xfrm>
        </p:spPr>
      </p:pic>
    </p:spTree>
    <p:extLst>
      <p:ext uri="{BB962C8B-B14F-4D97-AF65-F5344CB8AC3E}">
        <p14:creationId xmlns:p14="http://schemas.microsoft.com/office/powerpoint/2010/main" val="236778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2175" y="640079"/>
            <a:ext cx="9692437" cy="5677593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algn="just"/>
            <a:r>
              <a:rPr lang="en-AU" sz="2400" dirty="0"/>
              <a:t>“Equality by birth, instituted by the Revolution, rearranged the socio-cognitive framework of the perception of alterity. Marginality, which was conceivable in a system where all individuals do not benefit from the status of being human, becomes problematic in a society where each person is supposed to be accorded this status”</a:t>
            </a:r>
            <a:r>
              <a:rPr lang="fr-FR" sz="2400" dirty="0"/>
              <a:t> </a:t>
            </a:r>
            <a:r>
              <a:rPr lang="fr-FR" sz="2400" dirty="0" err="1"/>
              <a:t>Mazereau</a:t>
            </a:r>
            <a:r>
              <a:rPr lang="fr-FR" sz="2400" dirty="0"/>
              <a:t>, P. (2002), </a:t>
            </a:r>
            <a:r>
              <a:rPr lang="fr-FR" sz="2400" i="1" dirty="0"/>
              <a:t>La déficience mentale chez l'enfant entre école et psychiatrie</a:t>
            </a:r>
            <a:r>
              <a:rPr lang="fr-FR" sz="2400" dirty="0"/>
              <a:t>, p. 52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82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2103" y="43291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2400" b="1" u="sng" dirty="0"/>
              <a:t>Implications for French “inclusion” politics today</a:t>
            </a:r>
            <a:r>
              <a:rPr lang="en-US" sz="2400" b="1" dirty="0"/>
              <a:t>:</a:t>
            </a:r>
            <a:br>
              <a:rPr lang="fr-FR" sz="2400" dirty="0"/>
            </a:br>
            <a:r>
              <a:rPr lang="en-US" sz="2400" b="1" dirty="0"/>
              <a:t>Even the most leftist “humanist” critics in French special education revive racial logic</a:t>
            </a:r>
            <a:br>
              <a:rPr lang="fr-FR" sz="2400" dirty="0"/>
            </a:br>
            <a:br>
              <a:rPr lang="fr-FR" sz="2400" dirty="0"/>
            </a:br>
            <a:endParaRPr lang="fr-FR" sz="2400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65" y="2133657"/>
            <a:ext cx="5494713" cy="3778135"/>
          </a:xfrm>
        </p:spPr>
      </p:pic>
    </p:spTree>
    <p:extLst>
      <p:ext uri="{BB962C8B-B14F-4D97-AF65-F5344CB8AC3E}">
        <p14:creationId xmlns:p14="http://schemas.microsoft.com/office/powerpoint/2010/main" val="3725980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0735" y="556953"/>
            <a:ext cx="10291156" cy="6035040"/>
          </a:xfrm>
        </p:spPr>
        <p:txBody>
          <a:bodyPr>
            <a:normAutofit/>
          </a:bodyPr>
          <a:lstStyle/>
          <a:p>
            <a:pPr algn="just"/>
            <a:endParaRPr lang="en-AU" sz="2000" dirty="0"/>
          </a:p>
          <a:p>
            <a:pPr algn="just"/>
            <a:endParaRPr lang="en-AU" sz="2000" dirty="0"/>
          </a:p>
          <a:p>
            <a:pPr algn="just"/>
            <a:r>
              <a:rPr lang="en-AU" sz="2000" dirty="0"/>
              <a:t>“In this way, the little team of young analysts and psychologists in charge of the project also intervene in a Parisian middle-school with a ‘difficult’ reputation, on the request of the pedagogical and socio-sanitary service.</a:t>
            </a:r>
            <a:r>
              <a:rPr lang="fr-FR" sz="2000" dirty="0"/>
              <a:t> </a:t>
            </a:r>
            <a:r>
              <a:rPr lang="en-AU" sz="2000" dirty="0"/>
              <a:t>There, mainly second-generation immigrant children come together on Wednesday afternoon (…). We remark that many little girls, that’s how we must call them, come express (…) </a:t>
            </a:r>
            <a:r>
              <a:rPr lang="en-AU" sz="2000" b="1" dirty="0"/>
              <a:t>the barriers that certain social and cultural conditions bring to their existence</a:t>
            </a:r>
            <a:r>
              <a:rPr lang="en-AU" sz="2000" dirty="0"/>
              <a:t>”</a:t>
            </a:r>
            <a:r>
              <a:rPr lang="fr-FR" sz="2000" dirty="0"/>
              <a:t> </a:t>
            </a:r>
            <a:r>
              <a:rPr lang="en-AU" sz="2000" dirty="0" err="1"/>
              <a:t>Taboul</a:t>
            </a:r>
            <a:r>
              <a:rPr lang="en-AU" sz="2000" dirty="0"/>
              <a:t>, B. du </a:t>
            </a:r>
            <a:r>
              <a:rPr lang="fr-FR" sz="2000" dirty="0"/>
              <a:t>Collectif Pas de 0 de conduite (2008),</a:t>
            </a:r>
            <a:r>
              <a:rPr lang="en-AU" sz="2000" dirty="0"/>
              <a:t> </a:t>
            </a:r>
            <a:r>
              <a:rPr lang="fr-FR" i="1" dirty="0"/>
              <a:t>Enfants turbulents : l'enfer est-il pavé de bonnes préventions ?</a:t>
            </a:r>
            <a:r>
              <a:rPr lang="fr-FR" sz="2000" dirty="0"/>
              <a:t>,</a:t>
            </a:r>
            <a:r>
              <a:rPr lang="en-AU" sz="2000" dirty="0"/>
              <a:t> pp. 225-26</a:t>
            </a: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en-AU" sz="2000" dirty="0"/>
              <a:t>“Racism and xenophobia, particularly in France, has often been based on a pretension to correct the other’s archaisms and outdated cultural dependencies, to overcome them thanks to norms, miraculously synthesizing the universal and the particular of the French Republic.”</a:t>
            </a:r>
            <a:r>
              <a:rPr lang="fr-FR" sz="2000" dirty="0"/>
              <a:t> </a:t>
            </a:r>
            <a:r>
              <a:rPr lang="en-AU" sz="2000" dirty="0" err="1"/>
              <a:t>Doron</a:t>
            </a:r>
            <a:r>
              <a:rPr lang="en-AU" sz="2000" dirty="0"/>
              <a:t> (2011), </a:t>
            </a:r>
            <a:r>
              <a:rPr lang="en-AU" sz="2000" i="1" dirty="0"/>
              <a:t>Races et </a:t>
            </a:r>
            <a:r>
              <a:rPr lang="fr-FR" sz="2000" i="1" dirty="0"/>
              <a:t>dégénérescence</a:t>
            </a:r>
            <a:r>
              <a:rPr lang="en-AU" sz="2000" dirty="0"/>
              <a:t>, p. 48</a:t>
            </a:r>
            <a:endParaRPr lang="fr-FR" sz="2000" dirty="0"/>
          </a:p>
          <a:p>
            <a:pPr algn="just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5329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7" y="856211"/>
            <a:ext cx="10969134" cy="362434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4000" b="1" dirty="0"/>
              <a:t>Complexifying French Critique of “Deficiency” Theory:</a:t>
            </a:r>
            <a:r>
              <a:rPr lang="fr-FR" sz="4000" b="1" dirty="0"/>
              <a:t> </a:t>
            </a:r>
            <a:r>
              <a:rPr lang="en-US" sz="4000" b="1" dirty="0"/>
              <a:t>More than the "Medicalization" of the School Failures of "Working Class" Children</a:t>
            </a:r>
            <a:br>
              <a:rPr lang="en-US" sz="3600" dirty="0"/>
            </a:br>
            <a:br>
              <a:rPr lang="fr-FR" sz="3600" dirty="0"/>
            </a:br>
            <a:r>
              <a:rPr lang="en-US" sz="3600" dirty="0"/>
              <a:t> </a:t>
            </a:r>
            <a:br>
              <a:rPr lang="fr-FR" sz="3600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9938" y="5132355"/>
            <a:ext cx="9431279" cy="43497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Nouvelle organisation des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92" y="4923691"/>
            <a:ext cx="2164862" cy="1709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5891" y="39754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Dr. Roberto Domingo Toledo (EHESS)</a:t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057212" y="5360494"/>
            <a:ext cx="8385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u="sng" dirty="0">
                <a:uFill>
                  <a:solidFill>
                    <a:srgbClr val="0BDB6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b="1" u="sng" dirty="0">
                <a:uFill>
                  <a:solidFill>
                    <a:srgbClr val="0BDB6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INISTERE DE L’</a:t>
            </a:r>
            <a:r>
              <a:rPr lang="fr-FR" sz="2400" b="1" u="sng" dirty="0">
                <a:uFill>
                  <a:solidFill>
                    <a:srgbClr val="0BDB6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b="1" u="sng" dirty="0">
                <a:uFill>
                  <a:solidFill>
                    <a:srgbClr val="0BDB6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NSEIGNEMENT SUPERIEUR, DE LA </a:t>
            </a:r>
            <a:r>
              <a:rPr lang="fr-FR" sz="2400" b="1" u="sng" dirty="0">
                <a:uFill>
                  <a:solidFill>
                    <a:srgbClr val="0BDB6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b="1" u="sng" dirty="0">
                <a:uFill>
                  <a:solidFill>
                    <a:srgbClr val="0BDB6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ECHERCHE ET DE L’</a:t>
            </a:r>
            <a:r>
              <a:rPr lang="fr-FR" sz="2400" b="1" u="sng" dirty="0">
                <a:uFill>
                  <a:solidFill>
                    <a:srgbClr val="0BDB6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b="1" u="sng" dirty="0">
                <a:uFill>
                  <a:solidFill>
                    <a:srgbClr val="0BDB6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NNOVATION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 DES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AUTES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TUDES EN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CIENCES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OCIALES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44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4489" y="43291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u="sng" dirty="0"/>
              <a:t>Implications for French “inclusion” politics today</a:t>
            </a:r>
            <a:r>
              <a:rPr lang="en-US" sz="2700" b="1" dirty="0"/>
              <a:t>:</a:t>
            </a:r>
            <a:br>
              <a:rPr lang="fr-FR" sz="2700" dirty="0"/>
            </a:br>
            <a:r>
              <a:rPr lang="en-US" sz="2700" b="1" dirty="0"/>
              <a:t>Prospects for a de-medicalized/de-racialized vision of difference without deficiency</a:t>
            </a:r>
            <a:br>
              <a:rPr lang="fr-FR" sz="2700" dirty="0"/>
            </a:br>
            <a:r>
              <a:rPr lang="en-US" b="1" dirty="0"/>
              <a:t> 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1845425"/>
            <a:ext cx="6508866" cy="4066425"/>
          </a:xfrm>
        </p:spPr>
      </p:pic>
    </p:spTree>
    <p:extLst>
      <p:ext uri="{BB962C8B-B14F-4D97-AF65-F5344CB8AC3E}">
        <p14:creationId xmlns:p14="http://schemas.microsoft.com/office/powerpoint/2010/main" val="331906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8729" y="197908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Thank you for your attention! </a:t>
            </a:r>
            <a:br>
              <a:rPr lang="fr-FR" sz="4800" dirty="0"/>
            </a:br>
            <a:r>
              <a:rPr lang="en-US" sz="4800" b="1" dirty="0"/>
              <a:t>Eager for your questions and comments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25165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1518" y="175223"/>
            <a:ext cx="8911687" cy="764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Bibliography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2465" y="1255221"/>
            <a:ext cx="11047615" cy="5253643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Bourneville</a:t>
            </a:r>
            <a:r>
              <a:rPr lang="fr-FR" dirty="0"/>
              <a:t>, D. (1895), </a:t>
            </a:r>
            <a:r>
              <a:rPr lang="fr-FR" i="1" dirty="0"/>
              <a:t>Assistance, traitement et éducation des enfants idiots et dégénérés</a:t>
            </a:r>
            <a:r>
              <a:rPr lang="fr-FR" dirty="0"/>
              <a:t>, Rapport fait au Congrès national d'assistance publique, Session de Lyon, juin 1894, Paris : Col. Bibliothèque d'Éducation Spéciale, N</a:t>
            </a:r>
            <a:r>
              <a:rPr lang="fr-FR" baseline="30000" dirty="0"/>
              <a:t>o</a:t>
            </a:r>
            <a:r>
              <a:rPr lang="fr-FR" dirty="0"/>
              <a:t> 4, Alcan.</a:t>
            </a:r>
          </a:p>
          <a:p>
            <a:r>
              <a:rPr lang="fr-FR" dirty="0"/>
              <a:t>Collectif pas de 0 de conduite (2008), </a:t>
            </a:r>
            <a:r>
              <a:rPr lang="fr-FR" i="1" dirty="0"/>
              <a:t>Enfants turbulents : l'enfer est-il pavé de bonnes préventions ? </a:t>
            </a:r>
            <a:r>
              <a:rPr lang="fr-FR" dirty="0"/>
              <a:t>Paris : </a:t>
            </a:r>
            <a:r>
              <a:rPr lang="fr-FR" dirty="0" err="1"/>
              <a:t>Érès</a:t>
            </a:r>
            <a:r>
              <a:rPr lang="fr-FR" dirty="0"/>
              <a:t>. </a:t>
            </a:r>
          </a:p>
          <a:p>
            <a:r>
              <a:rPr lang="fr-FR" dirty="0"/>
              <a:t>Collectif pas de 0 de conduite (2006), </a:t>
            </a:r>
            <a:r>
              <a:rPr lang="fr-FR" i="1" dirty="0"/>
              <a:t>Pas de 0 de conduite pour les enfants de 3 ans !</a:t>
            </a:r>
            <a:r>
              <a:rPr lang="fr-FR" dirty="0"/>
              <a:t> Paris : </a:t>
            </a:r>
            <a:r>
              <a:rPr lang="fr-FR" dirty="0" err="1"/>
              <a:t>Érès</a:t>
            </a:r>
            <a:r>
              <a:rPr lang="fr-FR" dirty="0"/>
              <a:t>. </a:t>
            </a:r>
          </a:p>
          <a:p>
            <a:r>
              <a:rPr lang="fr-FR" dirty="0" err="1"/>
              <a:t>Danglade</a:t>
            </a:r>
            <a:r>
              <a:rPr lang="fr-FR" dirty="0"/>
              <a:t>, J. (1809).</a:t>
            </a:r>
            <a:r>
              <a:rPr lang="fr-FR" i="1" dirty="0"/>
              <a:t> De l’état sauvage considéré comme le dernier degré de dégénération de l’espèce humaine</a:t>
            </a:r>
            <a:r>
              <a:rPr lang="fr-FR" dirty="0"/>
              <a:t>, Paris : Dentu.</a:t>
            </a:r>
          </a:p>
          <a:p>
            <a:r>
              <a:rPr lang="fr-FR" dirty="0" err="1"/>
              <a:t>Doron</a:t>
            </a:r>
            <a:r>
              <a:rPr lang="fr-FR" dirty="0"/>
              <a:t>, C.O. (2011), </a:t>
            </a:r>
            <a:r>
              <a:rPr lang="fr-FR" i="1" dirty="0"/>
              <a:t>Races et dégénérescence. L’émergence des savoirs sur l’homme anormal. Histoire, Philosophie et Sociologie des sciences</a:t>
            </a:r>
            <a:r>
              <a:rPr lang="fr-FR" dirty="0"/>
              <a:t>, Université Paris-Diderot - Paris VII, </a:t>
            </a:r>
          </a:p>
          <a:p>
            <a:r>
              <a:rPr lang="fr-FR" dirty="0"/>
              <a:t>Faucher, Léon (1838), </a:t>
            </a:r>
            <a:r>
              <a:rPr lang="fr-FR" i="1" dirty="0"/>
              <a:t>De la réforme des prisons</a:t>
            </a:r>
            <a:r>
              <a:rPr lang="fr-FR" dirty="0"/>
              <a:t>, Paris : </a:t>
            </a:r>
            <a:r>
              <a:rPr lang="fr-FR" dirty="0" err="1"/>
              <a:t>Angé</a:t>
            </a:r>
            <a:r>
              <a:rPr lang="fr-FR" dirty="0"/>
              <a:t>. </a:t>
            </a:r>
          </a:p>
          <a:p>
            <a:r>
              <a:rPr lang="fr-FR" dirty="0" err="1"/>
              <a:t>Fassin</a:t>
            </a:r>
            <a:r>
              <a:rPr lang="fr-FR" dirty="0"/>
              <a:t>, D. (</a:t>
            </a:r>
            <a:r>
              <a:rPr lang="en-US" dirty="0"/>
              <a:t>1996), “Exclusion, </a:t>
            </a:r>
            <a:r>
              <a:rPr lang="en-US" i="1" dirty="0"/>
              <a:t>underclass</a:t>
            </a:r>
            <a:r>
              <a:rPr lang="en-US" dirty="0"/>
              <a:t>, </a:t>
            </a:r>
            <a:r>
              <a:rPr lang="en-US" i="1" dirty="0" err="1"/>
              <a:t>marginalidad</a:t>
            </a:r>
            <a:r>
              <a:rPr lang="en-US" dirty="0"/>
              <a:t>. Figures </a:t>
            </a:r>
            <a:r>
              <a:rPr lang="en-US" dirty="0" err="1"/>
              <a:t>contemporaines</a:t>
            </a:r>
            <a:r>
              <a:rPr lang="en-US" dirty="0"/>
              <a:t> de la </a:t>
            </a:r>
            <a:r>
              <a:rPr lang="en-US" dirty="0" err="1"/>
              <a:t>pauvreté</a:t>
            </a:r>
            <a:r>
              <a:rPr lang="en-US" dirty="0"/>
              <a:t> </a:t>
            </a:r>
            <a:r>
              <a:rPr lang="en-US" dirty="0" err="1"/>
              <a:t>urbaine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France, aux </a:t>
            </a:r>
            <a:r>
              <a:rPr lang="en-US" dirty="0" err="1"/>
              <a:t>Etats</a:t>
            </a:r>
            <a:r>
              <a:rPr lang="en-US" dirty="0"/>
              <a:t>-Unis et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Amérique</a:t>
            </a:r>
            <a:r>
              <a:rPr lang="en-US" dirty="0"/>
              <a:t> </a:t>
            </a:r>
            <a:r>
              <a:rPr lang="en-US" dirty="0" err="1"/>
              <a:t>latine</a:t>
            </a:r>
            <a:r>
              <a:rPr lang="en-US" dirty="0"/>
              <a:t>”. </a:t>
            </a:r>
            <a:r>
              <a:rPr lang="en-US" i="1" dirty="0"/>
              <a:t>Revue </a:t>
            </a:r>
            <a:r>
              <a:rPr lang="en-US" i="1" dirty="0" err="1"/>
              <a:t>française</a:t>
            </a:r>
            <a:r>
              <a:rPr lang="en-US" i="1" dirty="0"/>
              <a:t> de </a:t>
            </a:r>
            <a:r>
              <a:rPr lang="en-US" i="1" dirty="0" err="1"/>
              <a:t>sociologie</a:t>
            </a:r>
            <a:r>
              <a:rPr lang="en-US" dirty="0"/>
              <a:t>, 37-1 pp. 37-75.</a:t>
            </a:r>
            <a:endParaRPr lang="fr-FR" dirty="0"/>
          </a:p>
          <a:p>
            <a:r>
              <a:rPr lang="fr-FR" dirty="0"/>
              <a:t>Foucault, M. (1997), </a:t>
            </a:r>
            <a:r>
              <a:rPr lang="fr-FR" i="1" dirty="0"/>
              <a:t>Il faut défendre la société</a:t>
            </a:r>
            <a:r>
              <a:rPr lang="fr-FR" dirty="0"/>
              <a:t>, Paris: Gallimard.</a:t>
            </a:r>
          </a:p>
          <a:p>
            <a:r>
              <a:rPr lang="fr-FR" dirty="0"/>
              <a:t>Foucault, M. (1999), </a:t>
            </a:r>
            <a:r>
              <a:rPr lang="fr-FR" i="1" dirty="0"/>
              <a:t>Les anormaux: cours au Collège de France (1974-1975)</a:t>
            </a:r>
            <a:r>
              <a:rPr lang="fr-FR" dirty="0"/>
              <a:t>, Paris: Seuil.</a:t>
            </a:r>
          </a:p>
          <a:p>
            <a:r>
              <a:rPr lang="fr-FR" dirty="0" err="1"/>
              <a:t>Mucchieli</a:t>
            </a:r>
            <a:r>
              <a:rPr lang="fr-FR" dirty="0"/>
              <a:t>, L. (1995). </a:t>
            </a:r>
            <a:r>
              <a:rPr lang="fr-FR" i="1" dirty="0"/>
              <a:t>Histoire de la criminologie française</a:t>
            </a:r>
            <a:r>
              <a:rPr lang="fr-FR" dirty="0"/>
              <a:t>. Paris: L'Harmattan.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842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9470" y="166910"/>
            <a:ext cx="8911687" cy="9636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Bibliography</a:t>
            </a:r>
            <a:br>
              <a:rPr lang="fr-FR" sz="16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6581" y="1221972"/>
            <a:ext cx="11197243" cy="539496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Haute autorité de santé. (2005). Prise en charge de la psychopathie. Récupéré </a:t>
            </a:r>
            <a:r>
              <a:rPr lang="fr-FR" u="sng" dirty="0"/>
              <a:t>à </a:t>
            </a:r>
            <a:r>
              <a:rPr lang="fr-FR" u="sng" dirty="0">
                <a:hlinkClick r:id="rId2"/>
              </a:rPr>
              <a:t>http://www.has-sante.fr/portail/jcms/c_272478/prise-en-charge-de-la-psychopathie</a:t>
            </a:r>
            <a:endParaRPr lang="fr-FR" dirty="0"/>
          </a:p>
          <a:p>
            <a:pPr algn="just"/>
            <a:r>
              <a:rPr lang="fr-FR" dirty="0"/>
              <a:t>Heuyer, G. (1914), </a:t>
            </a:r>
            <a:r>
              <a:rPr lang="fr-FR" i="1" dirty="0"/>
              <a:t>Enfants anormaux et délinquants juvéniles</a:t>
            </a:r>
            <a:r>
              <a:rPr lang="fr-FR" dirty="0"/>
              <a:t>.</a:t>
            </a:r>
            <a:r>
              <a:rPr lang="fr-FR" b="1" dirty="0"/>
              <a:t> </a:t>
            </a:r>
            <a:r>
              <a:rPr lang="fr-FR" i="1" dirty="0"/>
              <a:t>Nécessité de l'examen psychiatrique des écoliers</a:t>
            </a:r>
            <a:r>
              <a:rPr lang="fr-FR" dirty="0"/>
              <a:t>, thèse de médecine, Paris : Masson et Cie, 1919</a:t>
            </a:r>
          </a:p>
          <a:p>
            <a:pPr algn="just"/>
            <a:r>
              <a:rPr lang="fr-FR" dirty="0"/>
              <a:t>Heuyer, G. et </a:t>
            </a:r>
            <a:r>
              <a:rPr lang="fr-FR" dirty="0" err="1"/>
              <a:t>Lautmann</a:t>
            </a:r>
            <a:r>
              <a:rPr lang="fr-FR" dirty="0"/>
              <a:t> (1937), “Troubles du caractère et inadaptation sociale chez les enfants métis “, </a:t>
            </a:r>
            <a:r>
              <a:rPr lang="fr-FR" i="1" dirty="0"/>
              <a:t>Archives de médecine des enfants</a:t>
            </a:r>
            <a:r>
              <a:rPr lang="fr-FR" dirty="0"/>
              <a:t>, tome 40, n° 9, p. 553-564.</a:t>
            </a:r>
          </a:p>
          <a:p>
            <a:pPr algn="just"/>
            <a:r>
              <a:rPr lang="fr-FR" dirty="0"/>
              <a:t>Inserm (2005). </a:t>
            </a:r>
            <a:r>
              <a:rPr lang="fr-FR" i="1" dirty="0"/>
              <a:t>Le Trouble des conduites chez l'enfant et l'adolescent</a:t>
            </a:r>
            <a:r>
              <a:rPr lang="fr-FR" dirty="0"/>
              <a:t>. Récupéré à </a:t>
            </a:r>
            <a:r>
              <a:rPr lang="fr-FR" u="sng" dirty="0">
                <a:hlinkClick r:id="rId3"/>
              </a:rPr>
              <a:t>http://www.inserm.fr/</a:t>
            </a:r>
            <a:r>
              <a:rPr lang="fr-FR" u="sng" dirty="0" err="1">
                <a:hlinkClick r:id="rId3"/>
              </a:rPr>
              <a:t>thematiques</a:t>
            </a:r>
            <a:r>
              <a:rPr lang="fr-FR" u="sng" dirty="0">
                <a:hlinkClick r:id="rId3"/>
              </a:rPr>
              <a:t>/santé-publique/expertises-collectives</a:t>
            </a:r>
            <a:r>
              <a:rPr lang="fr-FR" dirty="0"/>
              <a:t>.</a:t>
            </a:r>
          </a:p>
          <a:p>
            <a:pPr algn="just"/>
            <a:r>
              <a:rPr lang="en-US" dirty="0"/>
              <a:t>Lenoir, René (1974), “Les </a:t>
            </a:r>
            <a:r>
              <a:rPr lang="en-US" dirty="0" err="1"/>
              <a:t>exclus</a:t>
            </a:r>
            <a:r>
              <a:rPr lang="en-US" dirty="0"/>
              <a:t>. Un </a:t>
            </a:r>
            <a:r>
              <a:rPr lang="fr-FR" dirty="0"/>
              <a:t>Français</a:t>
            </a:r>
            <a:r>
              <a:rPr lang="en-US" dirty="0"/>
              <a:t> sur dix”, </a:t>
            </a:r>
            <a:r>
              <a:rPr lang="en-US" i="1" dirty="0"/>
              <a:t>Population</a:t>
            </a:r>
            <a:r>
              <a:rPr lang="en-US" dirty="0"/>
              <a:t>, 30ᵉ </a:t>
            </a:r>
            <a:r>
              <a:rPr lang="en-US" dirty="0" err="1"/>
              <a:t>année</a:t>
            </a:r>
            <a:r>
              <a:rPr lang="en-US" dirty="0"/>
              <a:t>, n°1, pp. 180-181.</a:t>
            </a:r>
            <a:r>
              <a:rPr lang="fr-FR" i="1" dirty="0"/>
              <a:t> </a:t>
            </a:r>
            <a:endParaRPr lang="fr-FR" dirty="0"/>
          </a:p>
          <a:p>
            <a:pPr algn="just"/>
            <a:r>
              <a:rPr lang="fr-FR" dirty="0"/>
              <a:t>Levasseur, G. (1959), </a:t>
            </a:r>
            <a:r>
              <a:rPr lang="fr-FR" i="1" dirty="0"/>
              <a:t>Les délinquants anormaux mentaux</a:t>
            </a:r>
            <a:r>
              <a:rPr lang="fr-FR" dirty="0"/>
              <a:t>, Paris : Cujas. </a:t>
            </a:r>
          </a:p>
          <a:p>
            <a:pPr algn="just"/>
            <a:r>
              <a:rPr lang="fr-FR" dirty="0" err="1"/>
              <a:t>Mazereau</a:t>
            </a:r>
            <a:r>
              <a:rPr lang="fr-FR" dirty="0"/>
              <a:t>, P. (2002)</a:t>
            </a:r>
            <a:r>
              <a:rPr lang="fr-FR" i="1" dirty="0"/>
              <a:t>, La déficience mentale chez l'enfant entre école et psychiatrie</a:t>
            </a:r>
            <a:r>
              <a:rPr lang="fr-FR" dirty="0"/>
              <a:t>. </a:t>
            </a:r>
            <a:r>
              <a:rPr lang="fr-FR" i="1" dirty="0"/>
              <a:t>Contribution à l’histoire sociale de l’éducation spéciale 1909-1989</a:t>
            </a:r>
            <a:r>
              <a:rPr lang="fr-FR" dirty="0"/>
              <a:t>, Paris : L'Harmattan. </a:t>
            </a:r>
          </a:p>
          <a:p>
            <a:pPr algn="just"/>
            <a:r>
              <a:rPr lang="fr-FR" dirty="0"/>
              <a:t>Morel, B. A. (1857), </a:t>
            </a:r>
            <a:r>
              <a:rPr lang="fr-FR" i="1" dirty="0"/>
              <a:t>Traité des dégénérescences physiques, intellectuelles et morales de l'espèce humaine</a:t>
            </a:r>
            <a:r>
              <a:rPr lang="fr-FR" dirty="0"/>
              <a:t>,</a:t>
            </a:r>
            <a:r>
              <a:rPr lang="fr-FR" b="1" i="1" dirty="0"/>
              <a:t> </a:t>
            </a:r>
            <a:r>
              <a:rPr lang="fr-FR" dirty="0"/>
              <a:t>Paris : Librairie de l’académie impériale de médecine.</a:t>
            </a:r>
          </a:p>
          <a:p>
            <a:pPr algn="just"/>
            <a:r>
              <a:rPr lang="fr-FR" dirty="0" err="1"/>
              <a:t>Mucchielli</a:t>
            </a:r>
            <a:r>
              <a:rPr lang="fr-FR" dirty="0"/>
              <a:t> L. (2000), “Criminologie, hygiénisme et eugénisme en France, 1870-1914”, </a:t>
            </a:r>
            <a:r>
              <a:rPr lang="fr-FR" i="1" dirty="0"/>
              <a:t>Revue d'Histoire des Sciences Humaines</a:t>
            </a:r>
            <a:r>
              <a:rPr lang="fr-FR" dirty="0"/>
              <a:t>, 2.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8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8728" y="18353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Presentation Outline</a:t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7855" y="1464425"/>
            <a:ext cx="10199716" cy="51026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pPr marL="0" indent="0">
              <a:buNone/>
            </a:pPr>
            <a:r>
              <a:rPr lang="en-US" b="1" dirty="0"/>
              <a:t>I. The origins of “abnormality” and “special education” in France</a:t>
            </a:r>
            <a:endParaRPr lang="fr-FR" b="1" dirty="0"/>
          </a:p>
          <a:p>
            <a:pPr marL="0" indent="0">
              <a:buNone/>
            </a:pPr>
            <a:r>
              <a:rPr lang="en-US" dirty="0"/>
              <a:t>	A. A diffuse and dehumanizing form of “medicalization”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	B. An abnormal subhuman “working class” 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pPr marL="0" indent="0">
              <a:buNone/>
            </a:pPr>
            <a:r>
              <a:rPr lang="en-US" b="1" dirty="0"/>
              <a:t>II. Persisting “deficiency”/“degeneracy” logic despite institutional and political changes </a:t>
            </a:r>
            <a:endParaRPr lang="fr-FR" b="1" dirty="0"/>
          </a:p>
          <a:p>
            <a:pPr marL="0" indent="0">
              <a:buNone/>
            </a:pPr>
            <a:r>
              <a:rPr lang="en-US" dirty="0"/>
              <a:t>	A. “Abnormal” -&gt; “Mentally Retarded”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	B. “Mentally retarded” -&gt; “</a:t>
            </a:r>
            <a:r>
              <a:rPr lang="en-US" dirty="0" err="1"/>
              <a:t>Unadapted</a:t>
            </a:r>
            <a:r>
              <a:rPr lang="en-US" dirty="0"/>
              <a:t>”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	C. “</a:t>
            </a:r>
            <a:r>
              <a:rPr lang="en-US" dirty="0" err="1"/>
              <a:t>Unadapted</a:t>
            </a:r>
            <a:r>
              <a:rPr lang="en-US" dirty="0"/>
              <a:t>” -&gt; “Handicapped” to “integrate”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	D. “Handicapped” to “integrate” (1975 law) -&gt; “Handicapped” to “include” (2005 law)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en-US" b="1" dirty="0"/>
              <a:t>III. Implications for French “Inclusion” politics today:</a:t>
            </a:r>
            <a:endParaRPr lang="fr-FR" b="1" dirty="0"/>
          </a:p>
          <a:p>
            <a:pPr marL="0" indent="0">
              <a:buNone/>
            </a:pPr>
            <a:r>
              <a:rPr lang="en-US" dirty="0"/>
              <a:t>	A. French research overlooks theories of racial inferiority operational in the earliest so-called “humanist”  	     tendencies in special education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	B. Even the most leftist “humanist” critics in French special education revive racial logic 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	C. Prospects for a de-medicalized/de-racialized vision of difference without deficiency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31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0279" y="316539"/>
            <a:ext cx="9617825" cy="128089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The origins of “abnormality” and “special education” in France:</a:t>
            </a:r>
            <a:br>
              <a:rPr lang="fr-FR" sz="2400" dirty="0"/>
            </a:br>
            <a:r>
              <a:rPr lang="en-US" sz="2400" b="1" dirty="0"/>
              <a:t>A diffuse and dehumanizing form of “medicalization”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9AB8D8-1271-DB4C-A745-3FA92F8DA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18" y="1685427"/>
            <a:ext cx="6010506" cy="4215272"/>
          </a:xfrm>
        </p:spPr>
      </p:pic>
    </p:spTree>
    <p:extLst>
      <p:ext uri="{BB962C8B-B14F-4D97-AF65-F5344CB8AC3E}">
        <p14:creationId xmlns:p14="http://schemas.microsoft.com/office/powerpoint/2010/main" val="282755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6167" y="814646"/>
            <a:ext cx="10457411" cy="5636030"/>
          </a:xfrm>
        </p:spPr>
        <p:txBody>
          <a:bodyPr>
            <a:normAutofit/>
          </a:bodyPr>
          <a:lstStyle/>
          <a:p>
            <a:pPr algn="just"/>
            <a:r>
              <a:rPr lang="en-AU" sz="2000" dirty="0"/>
              <a:t>“With this notion of degeneration and these analyses of heredity, you see how psychiatry could (…) give rise to, a racism that was very different (…). The racism that psychiatry gave birth to is racism against the abnormal (…). It is a racism, therefore, whose function is not so much the prejudice or defence of one group against another as the detection of all those within a group who may be carriers of a danger to it.”(Foucault, </a:t>
            </a:r>
            <a:r>
              <a:rPr lang="en-AU" sz="2000" i="1" dirty="0"/>
              <a:t>Abnormal</a:t>
            </a:r>
            <a:r>
              <a:rPr lang="en-AU" sz="2000" dirty="0"/>
              <a:t>, 1975).</a:t>
            </a: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en-AU" sz="2000" dirty="0"/>
              <a:t>&gt;School and Special Education conceived as a tool to prevent social disease:</a:t>
            </a:r>
            <a:r>
              <a:rPr lang="fr-FR" sz="2000" dirty="0"/>
              <a:t> </a:t>
            </a:r>
            <a:r>
              <a:rPr lang="fr-FR" sz="2000" dirty="0" err="1"/>
              <a:t>Bourneville</a:t>
            </a:r>
            <a:r>
              <a:rPr lang="fr-FR" sz="2000" dirty="0"/>
              <a:t>, D. (1895), </a:t>
            </a:r>
            <a:r>
              <a:rPr lang="fr-FR" sz="2000" i="1" dirty="0"/>
              <a:t>Assistance, traitement et éducation des enfants idiots et dégénérés</a:t>
            </a:r>
            <a:r>
              <a:rPr lang="fr-FR" sz="2000" dirty="0"/>
              <a:t>, Rapport fait au Congrès national d'assistance publique, Session de Lyon, juin 1894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en-AU" dirty="0"/>
              <a:t>“The causal chain, retardation—school abnormality—perversion—delinquency constitutes throughout the history of special education the common thread in the </a:t>
            </a:r>
            <a:r>
              <a:rPr lang="fr-FR" dirty="0" err="1"/>
              <a:t>pathologization</a:t>
            </a:r>
            <a:r>
              <a:rPr lang="fr-FR" dirty="0"/>
              <a:t> of </a:t>
            </a:r>
            <a:r>
              <a:rPr lang="fr-FR" dirty="0" err="1"/>
              <a:t>child</a:t>
            </a:r>
            <a:r>
              <a:rPr lang="fr-FR" dirty="0"/>
              <a:t> </a:t>
            </a:r>
            <a:r>
              <a:rPr lang="fr-FR" dirty="0" err="1"/>
              <a:t>behaviors</a:t>
            </a:r>
            <a:r>
              <a:rPr lang="fr-FR" dirty="0"/>
              <a:t>” </a:t>
            </a:r>
            <a:r>
              <a:rPr lang="fr-FR" dirty="0" err="1"/>
              <a:t>Mazereau</a:t>
            </a:r>
            <a:r>
              <a:rPr lang="fr-FR" dirty="0"/>
              <a:t>, P. (2002)</a:t>
            </a:r>
            <a:r>
              <a:rPr lang="fr-FR" i="1" dirty="0"/>
              <a:t>, La déficience mentale chez l'enfant entre école et psychiatrie</a:t>
            </a:r>
            <a:r>
              <a:rPr lang="fr-FR" dirty="0"/>
              <a:t>, p. 293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65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8605" y="42460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The origins of “abnormality” and “special education” in France:</a:t>
            </a:r>
            <a:r>
              <a:rPr lang="fr-FR" sz="2400" dirty="0"/>
              <a:t> </a:t>
            </a:r>
            <a:r>
              <a:rPr lang="en-US" sz="2400" b="1" dirty="0"/>
              <a:t>An abnormal “working class” 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34" y="1995055"/>
            <a:ext cx="7722524" cy="3773977"/>
          </a:xfrm>
        </p:spPr>
      </p:pic>
    </p:spTree>
    <p:extLst>
      <p:ext uri="{BB962C8B-B14F-4D97-AF65-F5344CB8AC3E}">
        <p14:creationId xmlns:p14="http://schemas.microsoft.com/office/powerpoint/2010/main" val="2348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4603" y="565265"/>
            <a:ext cx="10374283" cy="610154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dirty="0"/>
              <a:t>&gt;Savage urban conditions seen as prone to creating dangerous individuals resembling savages:</a:t>
            </a:r>
            <a:r>
              <a:rPr lang="fr-FR" dirty="0"/>
              <a:t> </a:t>
            </a:r>
            <a:r>
              <a:rPr lang="en-AU" dirty="0"/>
              <a:t>“There’s « rural race », more accessible to religious feelings, less perverted and more frugal, and a « manufacturing race », imprudent, dissolute, more perverted.”</a:t>
            </a:r>
            <a:r>
              <a:rPr lang="fr-FR" dirty="0"/>
              <a:t> </a:t>
            </a:r>
            <a:r>
              <a:rPr lang="en-AU" dirty="0" err="1"/>
              <a:t>Faucher</a:t>
            </a:r>
            <a:r>
              <a:rPr lang="en-AU" dirty="0"/>
              <a:t>, Léon (1838), </a:t>
            </a:r>
            <a:r>
              <a:rPr lang="en-AU" i="1" dirty="0"/>
              <a:t>De la </a:t>
            </a:r>
            <a:r>
              <a:rPr lang="fr-FR" i="1" dirty="0"/>
              <a:t>réforme </a:t>
            </a:r>
            <a:r>
              <a:rPr lang="en-AU" i="1" dirty="0"/>
              <a:t>des prisons</a:t>
            </a:r>
            <a:r>
              <a:rPr lang="en-AU" dirty="0"/>
              <a:t>, p. 57)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en-AU" i="1" dirty="0"/>
              <a:t>The state of savagery as the last degree of degeneration of the human species </a:t>
            </a:r>
            <a:r>
              <a:rPr lang="en-AU" dirty="0"/>
              <a:t>(Title of a book published in 1809 by Jacques </a:t>
            </a:r>
            <a:r>
              <a:rPr lang="en-AU" dirty="0" err="1"/>
              <a:t>Danglade</a:t>
            </a:r>
            <a:r>
              <a:rPr lang="en-AU" dirty="0"/>
              <a:t>)</a:t>
            </a:r>
            <a:r>
              <a:rPr lang="fr-FR" dirty="0"/>
              <a:t> </a:t>
            </a:r>
            <a:r>
              <a:rPr lang="en-AU" dirty="0"/>
              <a:t>in 1809)</a:t>
            </a:r>
            <a:endParaRPr lang="fr-FR" dirty="0"/>
          </a:p>
          <a:p>
            <a:pPr marL="0" indent="0" algn="just">
              <a:buNone/>
            </a:pPr>
            <a:r>
              <a:rPr lang="en-AU" dirty="0"/>
              <a:t> </a:t>
            </a:r>
            <a:endParaRPr lang="fr-FR" dirty="0"/>
          </a:p>
          <a:p>
            <a:pPr algn="just"/>
            <a:r>
              <a:rPr lang="en-AU" dirty="0"/>
              <a:t>&gt;Special education = way to avoid contagion from dangerous working class elements </a:t>
            </a:r>
            <a:endParaRPr lang="fr-FR" dirty="0"/>
          </a:p>
          <a:p>
            <a:pPr marL="0" indent="0" algn="just">
              <a:buNone/>
            </a:pPr>
            <a:r>
              <a:rPr lang="en-AU" dirty="0"/>
              <a:t>	The compensatory classes “seek to reduce the number of those who later will later 	become useless and a threat” and who “put the future of our race and the 	organisation of our society at risk”</a:t>
            </a:r>
            <a:r>
              <a:rPr lang="fr-FR" dirty="0"/>
              <a:t> </a:t>
            </a:r>
            <a:r>
              <a:rPr lang="en-AU" dirty="0" err="1"/>
              <a:t>Binet</a:t>
            </a:r>
            <a:r>
              <a:rPr lang="en-AU" dirty="0"/>
              <a:t> A. and Simon T. (1907). </a:t>
            </a:r>
            <a:r>
              <a:rPr lang="fr-FR" i="1" dirty="0"/>
              <a:t>Les enfants anormaux, 	guide admission pour les classes de perfectionnement.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en-AU" dirty="0"/>
              <a:t>&gt; 1885 Law – “Incorrigibles” exported to France’s Prison Colonies</a:t>
            </a:r>
            <a:endParaRPr lang="fr-FR" dirty="0"/>
          </a:p>
          <a:p>
            <a:pPr marL="0" indent="0" algn="just">
              <a:buNone/>
            </a:pPr>
            <a:r>
              <a:rPr lang="en-AU" dirty="0"/>
              <a:t>	Physician Alexandre </a:t>
            </a:r>
            <a:r>
              <a:rPr lang="en-AU" dirty="0" err="1"/>
              <a:t>Lacassagne’s</a:t>
            </a:r>
            <a:r>
              <a:rPr lang="en-AU" dirty="0"/>
              <a:t> position used as justification: “there are incorrigibles 	among the criminals that need to be deported to an isolated place, far from our 	present society, which is too advanced for [them].”</a:t>
            </a:r>
            <a:r>
              <a:rPr lang="fr-FR" dirty="0"/>
              <a:t> </a:t>
            </a:r>
            <a:r>
              <a:rPr lang="en-AU" dirty="0" err="1"/>
              <a:t>Mucchielli</a:t>
            </a:r>
            <a:r>
              <a:rPr lang="en-AU" dirty="0"/>
              <a:t>, L. (1995), </a:t>
            </a:r>
            <a:r>
              <a:rPr lang="en-AU" i="1" dirty="0"/>
              <a:t>History of 	French 	Criminology</a:t>
            </a:r>
            <a:r>
              <a:rPr lang="en-AU" dirty="0"/>
              <a:t>, p. 205.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74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Persisting “deficiency”/“degeneracy” logic despite institutional and political changes: Abnormal -&gt; Mentally Retarded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2236124"/>
            <a:ext cx="6533804" cy="3234401"/>
          </a:xfrm>
        </p:spPr>
      </p:pic>
    </p:spTree>
    <p:extLst>
      <p:ext uri="{BB962C8B-B14F-4D97-AF65-F5344CB8AC3E}">
        <p14:creationId xmlns:p14="http://schemas.microsoft.com/office/powerpoint/2010/main" val="363757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8225" y="1388225"/>
            <a:ext cx="10324408" cy="4522997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pPr algn="just"/>
            <a:r>
              <a:rPr lang="en-US" sz="2400" dirty="0"/>
              <a:t>“Mental retardation is found in varying degrees among the majority of </a:t>
            </a:r>
            <a:r>
              <a:rPr lang="en-US" sz="2400" dirty="0" err="1"/>
              <a:t>abnormals</a:t>
            </a:r>
            <a:r>
              <a:rPr lang="en-US" sz="2400" dirty="0"/>
              <a:t> of the school and among the majority of juvenile delinquents”</a:t>
            </a:r>
            <a:r>
              <a:rPr lang="fr-FR" sz="2400" dirty="0"/>
              <a:t> Heuyer (1914), </a:t>
            </a:r>
            <a:r>
              <a:rPr lang="fr-FR" sz="2400" i="1" dirty="0"/>
              <a:t>Enfants anormaux et délinquants juvéniles</a:t>
            </a:r>
            <a:endParaRPr lang="fr-FR" sz="2400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61760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696</TotalTime>
  <Words>792</Words>
  <Application>Microsoft Macintosh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Brin</vt:lpstr>
      <vt:lpstr>PowerPoint Presentation</vt:lpstr>
      <vt:lpstr>       Complexifying French Critique of “Deficiency” Theory: More than the "Medicalization" of the School Failures of "Working Class" Children    </vt:lpstr>
      <vt:lpstr>Presentation Outline </vt:lpstr>
      <vt:lpstr>The origins of “abnormality” and “special education” in France: A diffuse and dehumanizing form of “medicalization” </vt:lpstr>
      <vt:lpstr>PowerPoint Presentation</vt:lpstr>
      <vt:lpstr>The origins of “abnormality” and “special education” in France: An abnormal “working class”  </vt:lpstr>
      <vt:lpstr>PowerPoint Presentation</vt:lpstr>
      <vt:lpstr>Persisting “deficiency”/“degeneracy” logic despite institutional and political changes: Abnormal -&gt; Mentally Retarded </vt:lpstr>
      <vt:lpstr>PowerPoint Presentation</vt:lpstr>
      <vt:lpstr>Persisting “deficiency”/“degeneracy” logic despite institutional and political changes:   Mentally Retarded -&gt; Unadapted</vt:lpstr>
      <vt:lpstr>PowerPoint Presentation</vt:lpstr>
      <vt:lpstr>Persisting “deficiency”/“degeneracy” logic despite institutional and political changes:  Unadapted -&gt; Handicapped to “integrate” (1975 law) </vt:lpstr>
      <vt:lpstr>PowerPoint Presentation</vt:lpstr>
      <vt:lpstr>Persisting “deficiency”/“degeneracy” logic despite institutional and political changes: Handicapped to “integrate” (1975 law) -&gt; Handicapped to “include” (2005 law) </vt:lpstr>
      <vt:lpstr>   </vt:lpstr>
      <vt:lpstr>Implications for French “inclusion” politics today: French research generally overlooks theories of racial inferiority operational in the earliest so-called “humanist” tendencies in special education    </vt:lpstr>
      <vt:lpstr>PowerPoint Presentation</vt:lpstr>
      <vt:lpstr>Implications for French “inclusion” politics today: Even the most leftist “humanist” critics in French special education revive racial logic  </vt:lpstr>
      <vt:lpstr>PowerPoint Presentation</vt:lpstr>
      <vt:lpstr>Implications for French “inclusion” politics today: Prospects for a de-medicalized/de-racialized vision of difference without deficiency   </vt:lpstr>
      <vt:lpstr>Thank you for your attention!  Eager for your questions and comments </vt:lpstr>
      <vt:lpstr>Bibliography </vt:lpstr>
      <vt:lpstr>Bibliography 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l’ordonnateur sur la gestion 2017</dc:title>
  <dc:creator>Merabli David</dc:creator>
  <cp:lastModifiedBy>Microsoft Office User</cp:lastModifiedBy>
  <cp:revision>53</cp:revision>
  <dcterms:created xsi:type="dcterms:W3CDTF">2018-03-19T12:33:37Z</dcterms:created>
  <dcterms:modified xsi:type="dcterms:W3CDTF">2018-07-12T02:12:01Z</dcterms:modified>
</cp:coreProperties>
</file>